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5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5E08-D4E4-481A-934B-553ECE58678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243C-1866-4036-BCA3-3FBDC9744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10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5E08-D4E4-481A-934B-553ECE58678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243C-1866-4036-BCA3-3FBDC9744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4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5E08-D4E4-481A-934B-553ECE58678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243C-1866-4036-BCA3-3FBDC9744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9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5E08-D4E4-481A-934B-553ECE58678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243C-1866-4036-BCA3-3FBDC9744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1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5E08-D4E4-481A-934B-553ECE58678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243C-1866-4036-BCA3-3FBDC9744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2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5E08-D4E4-481A-934B-553ECE58678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243C-1866-4036-BCA3-3FBDC9744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70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5E08-D4E4-481A-934B-553ECE58678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243C-1866-4036-BCA3-3FBDC9744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5E08-D4E4-481A-934B-553ECE58678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243C-1866-4036-BCA3-3FBDC9744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5E08-D4E4-481A-934B-553ECE58678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243C-1866-4036-BCA3-3FBDC9744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8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5E08-D4E4-481A-934B-553ECE58678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243C-1866-4036-BCA3-3FBDC9744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1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5E08-D4E4-481A-934B-553ECE58678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243C-1866-4036-BCA3-3FBDC9744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26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55E08-D4E4-481A-934B-553ECE58678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243C-1866-4036-BCA3-3FBDC9744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6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/>
              <a:t>3 тақырып. Электр тізбектерін есептеу әдістері.</a:t>
            </a:r>
            <a:r>
              <a:rPr lang="ru-RU" dirty="0"/>
              <a:t/>
            </a:r>
            <a:br>
              <a:rPr lang="ru-RU" dirty="0"/>
            </a:br>
            <a:r>
              <a:rPr lang="kk-KZ" dirty="0" smtClean="0"/>
              <a:t>Кирхгоф </a:t>
            </a:r>
            <a:r>
              <a:rPr lang="kk-KZ" dirty="0"/>
              <a:t>заңдарын тікелей қолдану әдісі. Контурлық ток әдісі. Түйіндік потенциалдар әдісі. Балама генератор әдісі. Қабаттасу әдісі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03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892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3. </a:t>
            </a:r>
            <a:r>
              <a:rPr lang="ru-RU" dirty="0" err="1"/>
              <a:t>К</a:t>
            </a:r>
            <a:r>
              <a:rPr lang="ru-RU" dirty="0" err="1" smtClean="0"/>
              <a:t>онтурлардың</a:t>
            </a:r>
            <a:r>
              <a:rPr lang="ru-RU" dirty="0" smtClean="0"/>
              <a:t> </a:t>
            </a:r>
            <a:r>
              <a:rPr lang="ru-RU" dirty="0" err="1"/>
              <a:t>өзіндік</a:t>
            </a:r>
            <a:r>
              <a:rPr lang="ru-RU" dirty="0"/>
              <a:t> </a:t>
            </a:r>
            <a:r>
              <a:rPr lang="ru-RU" dirty="0" err="1" smtClean="0"/>
              <a:t>кедергілерін</a:t>
            </a:r>
            <a:r>
              <a:rPr lang="ru-RU" dirty="0" smtClean="0"/>
              <a:t> </a:t>
            </a:r>
            <a:r>
              <a:rPr lang="ru-RU" dirty="0" err="1" smtClean="0"/>
              <a:t>анықтаймыз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49737" y="4869160"/>
            <a:ext cx="5022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R</a:t>
            </a:r>
            <a:r>
              <a:rPr lang="pt-BR" sz="2800" baseline="-25000" dirty="0"/>
              <a:t>11</a:t>
            </a:r>
            <a:r>
              <a:rPr lang="pt-BR" sz="2800" dirty="0"/>
              <a:t>=R</a:t>
            </a:r>
            <a:r>
              <a:rPr lang="pt-BR" sz="2800" baseline="-25000" dirty="0"/>
              <a:t>1</a:t>
            </a:r>
            <a:r>
              <a:rPr lang="pt-BR" sz="2800" dirty="0"/>
              <a:t>+R</a:t>
            </a:r>
            <a:r>
              <a:rPr lang="pt-BR" sz="2800" baseline="-25000" dirty="0"/>
              <a:t>4</a:t>
            </a:r>
            <a:r>
              <a:rPr lang="pt-BR" sz="2800" dirty="0"/>
              <a:t>+R</a:t>
            </a:r>
            <a:r>
              <a:rPr lang="pt-BR" sz="2800" baseline="-25000" dirty="0"/>
              <a:t>5</a:t>
            </a:r>
            <a:r>
              <a:rPr lang="pt-BR" sz="2800" dirty="0"/>
              <a:t>=10+25+30= 65 Ом</a:t>
            </a:r>
          </a:p>
          <a:p>
            <a:r>
              <a:rPr lang="pt-BR" sz="2800" dirty="0"/>
              <a:t>R</a:t>
            </a:r>
            <a:r>
              <a:rPr lang="pt-BR" sz="2800" baseline="-25000" dirty="0"/>
              <a:t>22</a:t>
            </a:r>
            <a:r>
              <a:rPr lang="pt-BR" sz="2800" dirty="0"/>
              <a:t>=R</a:t>
            </a:r>
            <a:r>
              <a:rPr lang="pt-BR" sz="2800" baseline="-25000" dirty="0"/>
              <a:t>2</a:t>
            </a:r>
            <a:r>
              <a:rPr lang="pt-BR" sz="2800" dirty="0"/>
              <a:t>+R</a:t>
            </a:r>
            <a:r>
              <a:rPr lang="pt-BR" sz="2800" baseline="-25000" dirty="0"/>
              <a:t>4</a:t>
            </a:r>
            <a:r>
              <a:rPr lang="pt-BR" sz="2800" dirty="0"/>
              <a:t>+R</a:t>
            </a:r>
            <a:r>
              <a:rPr lang="pt-BR" sz="2800" baseline="-25000" dirty="0"/>
              <a:t>6</a:t>
            </a:r>
            <a:r>
              <a:rPr lang="pt-BR" sz="2800" dirty="0"/>
              <a:t>=15+25+35 = 75 Ом</a:t>
            </a:r>
          </a:p>
          <a:p>
            <a:r>
              <a:rPr lang="pt-BR" sz="2800" dirty="0"/>
              <a:t>R</a:t>
            </a:r>
            <a:r>
              <a:rPr lang="pt-BR" sz="2800" baseline="-25000" dirty="0"/>
              <a:t>33</a:t>
            </a:r>
            <a:r>
              <a:rPr lang="pt-BR" sz="2800" dirty="0"/>
              <a:t>=R</a:t>
            </a:r>
            <a:r>
              <a:rPr lang="pt-BR" sz="2800" baseline="-25000" dirty="0"/>
              <a:t>3</a:t>
            </a:r>
            <a:r>
              <a:rPr lang="pt-BR" sz="2800" dirty="0"/>
              <a:t>+R</a:t>
            </a:r>
            <a:r>
              <a:rPr lang="pt-BR" sz="2800" baseline="-25000" dirty="0"/>
              <a:t>5</a:t>
            </a:r>
            <a:r>
              <a:rPr lang="pt-BR" sz="2800" dirty="0"/>
              <a:t>+R</a:t>
            </a:r>
            <a:r>
              <a:rPr lang="pt-BR" sz="2800" baseline="-25000" dirty="0"/>
              <a:t>6</a:t>
            </a:r>
            <a:r>
              <a:rPr lang="pt-BR" sz="2800" dirty="0"/>
              <a:t>=20+30+35= 85 Ом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0" t="9084"/>
          <a:stretch/>
        </p:blipFill>
        <p:spPr bwMode="auto">
          <a:xfrm>
            <a:off x="5336275" y="1628800"/>
            <a:ext cx="2524099" cy="30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9" y="1614795"/>
            <a:ext cx="4605384" cy="298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15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7499176" cy="118072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К</a:t>
            </a:r>
            <a:r>
              <a:rPr lang="ru-RU" dirty="0" err="1" smtClean="0"/>
              <a:t>ейін</a:t>
            </a:r>
            <a:r>
              <a:rPr lang="ru-RU" dirty="0" smtClean="0"/>
              <a:t> </a:t>
            </a:r>
            <a:r>
              <a:rPr lang="ru-RU" dirty="0" err="1" smtClean="0"/>
              <a:t>екі</a:t>
            </a:r>
            <a:r>
              <a:rPr lang="ru-RU" dirty="0" smtClean="0"/>
              <a:t> </a:t>
            </a:r>
            <a:r>
              <a:rPr lang="ru-RU" dirty="0" err="1" smtClean="0"/>
              <a:t>контурға</a:t>
            </a:r>
            <a:r>
              <a:rPr lang="ru-RU" dirty="0" smtClean="0"/>
              <a:t> </a:t>
            </a:r>
            <a:r>
              <a:rPr lang="ru-RU" dirty="0" err="1" smtClean="0"/>
              <a:t>ортақ</a:t>
            </a:r>
            <a:r>
              <a:rPr lang="ru-RU" dirty="0" smtClean="0"/>
              <a:t> </a:t>
            </a:r>
            <a:r>
              <a:rPr lang="ru-RU" dirty="0" err="1" smtClean="0"/>
              <a:t>кедергілерді</a:t>
            </a:r>
            <a:r>
              <a:rPr lang="ru-RU" dirty="0" smtClean="0"/>
              <a:t> </a:t>
            </a:r>
            <a:r>
              <a:rPr lang="ru-RU" dirty="0" err="1" smtClean="0"/>
              <a:t>анықтаймыз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86916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/>
              <a:t>R</a:t>
            </a:r>
            <a:r>
              <a:rPr lang="pt-BR" sz="2800" baseline="-25000" dirty="0"/>
              <a:t>12</a:t>
            </a:r>
            <a:r>
              <a:rPr lang="pt-BR" sz="2800" dirty="0"/>
              <a:t>=R</a:t>
            </a:r>
            <a:r>
              <a:rPr lang="pt-BR" sz="2800" baseline="-25000" dirty="0"/>
              <a:t>21</a:t>
            </a:r>
            <a:r>
              <a:rPr lang="pt-BR" sz="2800" dirty="0"/>
              <a:t>=R</a:t>
            </a:r>
            <a:r>
              <a:rPr lang="pt-BR" sz="2800" baseline="-25000" dirty="0"/>
              <a:t>4</a:t>
            </a:r>
            <a:r>
              <a:rPr lang="pt-BR" sz="2800" dirty="0"/>
              <a:t>=25 Ом</a:t>
            </a:r>
          </a:p>
          <a:p>
            <a:r>
              <a:rPr lang="pt-BR" sz="2800" dirty="0"/>
              <a:t>R</a:t>
            </a:r>
            <a:r>
              <a:rPr lang="pt-BR" sz="2800" baseline="-25000" dirty="0"/>
              <a:t>23</a:t>
            </a:r>
            <a:r>
              <a:rPr lang="pt-BR" sz="2800" dirty="0"/>
              <a:t>=R</a:t>
            </a:r>
            <a:r>
              <a:rPr lang="pt-BR" sz="2800" baseline="-25000" dirty="0"/>
              <a:t>32</a:t>
            </a:r>
            <a:r>
              <a:rPr lang="pt-BR" sz="2800" dirty="0"/>
              <a:t>=R</a:t>
            </a:r>
            <a:r>
              <a:rPr lang="pt-BR" sz="2800" baseline="-25000" dirty="0"/>
              <a:t>6</a:t>
            </a:r>
            <a:r>
              <a:rPr lang="pt-BR" sz="2800" dirty="0"/>
              <a:t>=35 Ом</a:t>
            </a:r>
          </a:p>
          <a:p>
            <a:r>
              <a:rPr lang="pt-BR" sz="2800" dirty="0"/>
              <a:t>R</a:t>
            </a:r>
            <a:r>
              <a:rPr lang="pt-BR" sz="2800" baseline="-25000" dirty="0"/>
              <a:t>31</a:t>
            </a:r>
            <a:r>
              <a:rPr lang="pt-BR" sz="2800" dirty="0"/>
              <a:t>=R</a:t>
            </a:r>
            <a:r>
              <a:rPr lang="pt-BR" sz="2800" baseline="-25000" dirty="0"/>
              <a:t>13</a:t>
            </a:r>
            <a:r>
              <a:rPr lang="pt-BR" sz="2800" dirty="0"/>
              <a:t>=R</a:t>
            </a:r>
            <a:r>
              <a:rPr lang="pt-BR" sz="2800" baseline="-25000" dirty="0"/>
              <a:t>5</a:t>
            </a:r>
            <a:r>
              <a:rPr lang="pt-BR" sz="2800" dirty="0"/>
              <a:t>=30 Ом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2"/>
          <a:stretch/>
        </p:blipFill>
        <p:spPr bwMode="auto">
          <a:xfrm>
            <a:off x="5724128" y="1904998"/>
            <a:ext cx="2336414" cy="287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44" y="1781957"/>
            <a:ext cx="4605384" cy="298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177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19256" cy="11807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3. </a:t>
            </a:r>
            <a:r>
              <a:rPr lang="kk-KZ" dirty="0" smtClean="0"/>
              <a:t>Контурлы токтар әдісі бойынша теңдеулер жүйесін құрамыз</a:t>
            </a:r>
            <a:endParaRPr lang="ru-RU" dirty="0"/>
          </a:p>
        </p:txBody>
      </p:sp>
      <p:pic>
        <p:nvPicPr>
          <p:cNvPr id="4098" name="Picture 2" descr="https://electroandi.ru/images/mkt/mkt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13176"/>
            <a:ext cx="5040560" cy="115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02786"/>
            <a:ext cx="4605384" cy="298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687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/>
              <a:t>Құрылған теңдеулер жүйесіне анықталған мәндерді қоямыз</a:t>
            </a:r>
            <a:endParaRPr lang="ru-RU" dirty="0"/>
          </a:p>
        </p:txBody>
      </p:sp>
      <p:pic>
        <p:nvPicPr>
          <p:cNvPr id="5122" name="Picture 2" descr="https://electroandi.ru/images/mkt/mkt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382903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lectroandi.ru/images/mkt/mkt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040560" cy="115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231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4. </a:t>
            </a:r>
            <a:r>
              <a:rPr lang="kk-KZ" dirty="0" smtClean="0"/>
              <a:t>Тармақтардағы токтарды анықтаймыз</a:t>
            </a:r>
            <a:endParaRPr lang="ru-RU" dirty="0"/>
          </a:p>
        </p:txBody>
      </p:sp>
      <p:pic>
        <p:nvPicPr>
          <p:cNvPr id="6146" name="Picture 2" descr="https://electroandi.ru/images/mkt/mk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20576"/>
            <a:ext cx="2160240" cy="51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5"/>
            <a:ext cx="4608513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s://electroandi.ru/images/mkt/mkt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22" y="2535710"/>
            <a:ext cx="2674346" cy="96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s://electroandi.ru/images/mkt/mkt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618215"/>
            <a:ext cx="4303847" cy="4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s://electroandi.ru/images/mkt/mkt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27643"/>
            <a:ext cx="2720160" cy="100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7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Түйіндік потенциалдар әдісі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71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WhatsApp Image 2020-09-15 at 17.52.50.jpeg"/>
          <p:cNvPicPr>
            <a:picLocks noGrp="1" noChangeAspect="1"/>
          </p:cNvPicPr>
          <p:nvPr>
            <p:ph idx="1"/>
          </p:nvPr>
        </p:nvPicPr>
        <p:blipFill>
          <a:blip r:embed="rId2">
            <a:lum contrast="40000"/>
          </a:blip>
          <a:srcRect l="11317" t="2120" r="24013" b="5726"/>
          <a:stretch>
            <a:fillRect/>
          </a:stretch>
        </p:blipFill>
        <p:spPr>
          <a:xfrm rot="5400000">
            <a:off x="2382428" y="-1096599"/>
            <a:ext cx="4500595" cy="8551134"/>
          </a:xfrm>
        </p:spPr>
      </p:pic>
    </p:spTree>
    <p:extLst>
      <p:ext uri="{BB962C8B-B14F-4D97-AF65-F5344CB8AC3E}">
        <p14:creationId xmlns:p14="http://schemas.microsoft.com/office/powerpoint/2010/main" val="34416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WhatsApp Image 2020-09-15 at 17.52.50 (1).jpeg"/>
          <p:cNvPicPr>
            <a:picLocks noGrp="1" noChangeAspect="1"/>
          </p:cNvPicPr>
          <p:nvPr>
            <p:ph idx="1"/>
          </p:nvPr>
        </p:nvPicPr>
        <p:blipFill>
          <a:blip r:embed="rId2">
            <a:lum contrast="40000"/>
          </a:blip>
          <a:srcRect l="25456" t="1290" r="28404" b="862"/>
          <a:stretch>
            <a:fillRect/>
          </a:stretch>
        </p:blipFill>
        <p:spPr>
          <a:xfrm rot="5400000">
            <a:off x="2988453" y="440515"/>
            <a:ext cx="2957707" cy="8363173"/>
          </a:xfrm>
        </p:spPr>
      </p:pic>
      <p:pic>
        <p:nvPicPr>
          <p:cNvPr id="7" name="Содержимое 5" descr="WhatsApp Image 2020-09-15 at 17.52.50.jpeg"/>
          <p:cNvPicPr>
            <a:picLocks noChangeAspect="1"/>
          </p:cNvPicPr>
          <p:nvPr/>
        </p:nvPicPr>
        <p:blipFill>
          <a:blip r:embed="rId3">
            <a:lum contrast="40000"/>
          </a:blip>
          <a:srcRect l="25688" t="49621" r="26066" b="10345"/>
          <a:stretch>
            <a:fillRect/>
          </a:stretch>
        </p:blipFill>
        <p:spPr>
          <a:xfrm rot="5400000">
            <a:off x="2874207" y="54695"/>
            <a:ext cx="3000373" cy="33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WhatsApp Image 2020-09-15 at 17.52.50 (2).jpeg"/>
          <p:cNvPicPr>
            <a:picLocks noGrp="1" noChangeAspect="1"/>
          </p:cNvPicPr>
          <p:nvPr>
            <p:ph idx="1"/>
          </p:nvPr>
        </p:nvPicPr>
        <p:blipFill>
          <a:blip r:embed="rId2">
            <a:lum contrast="40000"/>
          </a:blip>
          <a:srcRect l="22200" t="15823" r="6190" b="7685"/>
          <a:stretch>
            <a:fillRect/>
          </a:stretch>
        </p:blipFill>
        <p:spPr>
          <a:xfrm rot="5400000">
            <a:off x="2114227" y="171733"/>
            <a:ext cx="4915545" cy="7000924"/>
          </a:xfrm>
        </p:spPr>
      </p:pic>
    </p:spTree>
    <p:extLst>
      <p:ext uri="{BB962C8B-B14F-4D97-AF65-F5344CB8AC3E}">
        <p14:creationId xmlns:p14="http://schemas.microsoft.com/office/powerpoint/2010/main" val="3376294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0-09-15 at 17.52.50 (3).jpeg"/>
          <p:cNvPicPr>
            <a:picLocks noGrp="1" noChangeAspect="1"/>
          </p:cNvPicPr>
          <p:nvPr>
            <p:ph idx="1"/>
          </p:nvPr>
        </p:nvPicPr>
        <p:blipFill>
          <a:blip r:embed="rId2">
            <a:lum contrast="40000"/>
          </a:blip>
          <a:srcRect l="9180" t="9313" r="1850" b="7685"/>
          <a:stretch>
            <a:fillRect/>
          </a:stretch>
        </p:blipFill>
        <p:spPr>
          <a:xfrm rot="5400000">
            <a:off x="2316799" y="605097"/>
            <a:ext cx="4939030" cy="6143668"/>
          </a:xfrm>
        </p:spPr>
      </p:pic>
    </p:spTree>
    <p:extLst>
      <p:ext uri="{BB962C8B-B14F-4D97-AF65-F5344CB8AC3E}">
        <p14:creationId xmlns:p14="http://schemas.microsoft.com/office/powerpoint/2010/main" val="266068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Кирхгоф </a:t>
            </a:r>
            <a:r>
              <a:rPr lang="ru-RU" dirty="0" err="1" smtClean="0"/>
              <a:t>заңдарының</a:t>
            </a:r>
            <a:r>
              <a:rPr lang="ru-RU" dirty="0" smtClean="0"/>
              <a:t> </a:t>
            </a:r>
            <a:r>
              <a:rPr lang="ru-RU" dirty="0" err="1" smtClean="0"/>
              <a:t>көмегімен</a:t>
            </a:r>
            <a:r>
              <a:rPr lang="ru-RU" dirty="0" smtClean="0"/>
              <a:t> </a:t>
            </a:r>
            <a:r>
              <a:rPr lang="ru-RU" dirty="0" err="1" smtClean="0"/>
              <a:t>тармақталған</a:t>
            </a:r>
            <a:r>
              <a:rPr lang="ru-RU" dirty="0" smtClean="0"/>
              <a:t> </a:t>
            </a:r>
            <a:r>
              <a:rPr lang="ru-RU" dirty="0" err="1" smtClean="0"/>
              <a:t>электр</a:t>
            </a:r>
            <a:r>
              <a:rPr lang="ru-RU" dirty="0" smtClean="0"/>
              <a:t> </a:t>
            </a:r>
            <a:r>
              <a:rPr lang="ru-RU" dirty="0" err="1" smtClean="0"/>
              <a:t>тізбегін</a:t>
            </a:r>
            <a:r>
              <a:rPr lang="ru-RU" dirty="0" smtClean="0"/>
              <a:t> </a:t>
            </a:r>
            <a:r>
              <a:rPr lang="ru-RU" dirty="0" err="1" smtClean="0"/>
              <a:t>есептеу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39067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Кирхгоф </a:t>
            </a:r>
            <a:r>
              <a:rPr lang="ru-RU" dirty="0" err="1" smtClean="0"/>
              <a:t>заңдарының</a:t>
            </a:r>
            <a:r>
              <a:rPr lang="ru-RU" dirty="0" smtClean="0"/>
              <a:t> </a:t>
            </a:r>
            <a:r>
              <a:rPr lang="ru-RU" dirty="0" err="1" smtClean="0"/>
              <a:t>әдісі</a:t>
            </a:r>
            <a:r>
              <a:rPr lang="ru-RU" dirty="0" smtClean="0"/>
              <a:t> </a:t>
            </a:r>
            <a:r>
              <a:rPr lang="ru-RU" i="1" u="sng" dirty="0" err="1" smtClean="0"/>
              <a:t>Кирхгофтың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бірінші</a:t>
            </a:r>
            <a:r>
              <a:rPr lang="ru-RU" i="1" u="sng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i="1" u="sng" dirty="0" err="1" smtClean="0"/>
              <a:t>екінші</a:t>
            </a:r>
            <a:r>
              <a:rPr lang="ru-RU" i="1" u="sng" dirty="0" smtClean="0"/>
              <a:t> </a:t>
            </a:r>
            <a:r>
              <a:rPr lang="ru-RU" dirty="0" err="1" smtClean="0"/>
              <a:t>заңдарына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құрылған</a:t>
            </a:r>
            <a:r>
              <a:rPr lang="ru-RU" dirty="0" smtClean="0"/>
              <a:t> </a:t>
            </a:r>
            <a:r>
              <a:rPr lang="ru-RU" dirty="0" err="1" smtClean="0"/>
              <a:t>теңдеулер</a:t>
            </a:r>
            <a:r>
              <a:rPr lang="ru-RU" dirty="0" smtClean="0"/>
              <a:t> </a:t>
            </a:r>
            <a:r>
              <a:rPr lang="ru-RU" dirty="0" err="1" smtClean="0"/>
              <a:t>жүйесін</a:t>
            </a:r>
            <a:r>
              <a:rPr lang="ru-RU" dirty="0" smtClean="0"/>
              <a:t> </a:t>
            </a:r>
            <a:r>
              <a:rPr lang="ru-RU" dirty="0" err="1" smtClean="0"/>
              <a:t>шешуден</a:t>
            </a:r>
            <a:r>
              <a:rPr lang="ru-RU" dirty="0" smtClean="0"/>
              <a:t> </a:t>
            </a:r>
            <a:r>
              <a:rPr lang="ru-RU" dirty="0" err="1" smtClean="0"/>
              <a:t>тұрады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әдіс</a:t>
            </a:r>
            <a:r>
              <a:rPr lang="ru-RU" dirty="0" smtClean="0"/>
              <a:t> </a:t>
            </a:r>
            <a:r>
              <a:rPr lang="ru-RU" dirty="0" err="1" smtClean="0"/>
              <a:t>электр</a:t>
            </a:r>
            <a:r>
              <a:rPr lang="ru-RU" dirty="0" smtClean="0"/>
              <a:t> </a:t>
            </a:r>
            <a:r>
              <a:rPr lang="ru-RU" dirty="0" err="1" smtClean="0"/>
              <a:t>тізбегінің</a:t>
            </a:r>
            <a:r>
              <a:rPr lang="ru-RU" dirty="0" smtClean="0"/>
              <a:t> </a:t>
            </a:r>
            <a:r>
              <a:rPr lang="ru-RU" dirty="0" err="1" smtClean="0"/>
              <a:t>түйіндері</a:t>
            </a:r>
            <a:r>
              <a:rPr lang="ru-RU" dirty="0" smtClean="0"/>
              <a:t> мен </a:t>
            </a:r>
            <a:r>
              <a:rPr lang="ru-RU" dirty="0" err="1" smtClean="0"/>
              <a:t>контурлары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Кирхгофтың</a:t>
            </a:r>
            <a:r>
              <a:rPr lang="ru-RU" dirty="0" smtClean="0"/>
              <a:t> </a:t>
            </a:r>
            <a:r>
              <a:rPr lang="ru-RU" dirty="0" err="1" smtClean="0"/>
              <a:t>бірінші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екінші</a:t>
            </a:r>
            <a:r>
              <a:rPr lang="ru-RU" dirty="0" smtClean="0"/>
              <a:t> </a:t>
            </a:r>
            <a:r>
              <a:rPr lang="ru-RU" dirty="0" err="1" smtClean="0"/>
              <a:t>заңдарына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теңдеулерді</a:t>
            </a:r>
            <a:r>
              <a:rPr lang="ru-RU" dirty="0" smtClean="0"/>
              <a:t> </a:t>
            </a:r>
            <a:r>
              <a:rPr lang="ru-RU" dirty="0" err="1" smtClean="0"/>
              <a:t>құрудан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тармақтардағы</a:t>
            </a:r>
            <a:r>
              <a:rPr lang="ru-RU" dirty="0" smtClean="0"/>
              <a:t> </a:t>
            </a:r>
            <a:r>
              <a:rPr lang="ru-RU" dirty="0" err="1" smtClean="0"/>
              <a:t>белгісіз</a:t>
            </a:r>
            <a:r>
              <a:rPr lang="ru-RU" dirty="0" smtClean="0"/>
              <a:t> </a:t>
            </a:r>
            <a:r>
              <a:rPr lang="ru-RU" dirty="0" err="1" smtClean="0"/>
              <a:t>токтарды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кернеулерді</a:t>
            </a:r>
            <a:r>
              <a:rPr lang="ru-RU" dirty="0" smtClean="0"/>
              <a:t> </a:t>
            </a:r>
            <a:r>
              <a:rPr lang="ru-RU" dirty="0" err="1" smtClean="0"/>
              <a:t>анықтау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осы </a:t>
            </a:r>
            <a:r>
              <a:rPr lang="ru-RU" dirty="0" err="1" smtClean="0"/>
              <a:t>теңдеулерді</a:t>
            </a:r>
            <a:r>
              <a:rPr lang="ru-RU" dirty="0" smtClean="0"/>
              <a:t> </a:t>
            </a:r>
            <a:r>
              <a:rPr lang="ru-RU" dirty="0" err="1" smtClean="0"/>
              <a:t>шешуден</a:t>
            </a:r>
            <a:r>
              <a:rPr lang="ru-RU" dirty="0" smtClean="0"/>
              <a:t> </a:t>
            </a:r>
            <a:r>
              <a:rPr lang="ru-RU" dirty="0" err="1" smtClean="0"/>
              <a:t>тұрады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Анықталатын</a:t>
            </a:r>
            <a:r>
              <a:rPr lang="ru-RU" dirty="0" smtClean="0"/>
              <a:t> </a:t>
            </a:r>
            <a:r>
              <a:rPr lang="ru-RU" dirty="0" err="1" smtClean="0"/>
              <a:t>токтардың</a:t>
            </a:r>
            <a:r>
              <a:rPr lang="ru-RU" dirty="0" smtClean="0"/>
              <a:t> саны </a:t>
            </a:r>
            <a:r>
              <a:rPr lang="ru-RU" dirty="0" err="1" smtClean="0"/>
              <a:t>тізбек</a:t>
            </a:r>
            <a:r>
              <a:rPr lang="ru-RU" dirty="0" smtClean="0"/>
              <a:t> </a:t>
            </a:r>
            <a:r>
              <a:rPr lang="ru-RU" dirty="0" err="1" smtClean="0"/>
              <a:t>тармақтарының</a:t>
            </a:r>
            <a:r>
              <a:rPr lang="ru-RU" dirty="0" smtClean="0"/>
              <a:t> </a:t>
            </a:r>
            <a:r>
              <a:rPr lang="ru-RU" dirty="0" err="1" smtClean="0"/>
              <a:t>санына</a:t>
            </a:r>
            <a:r>
              <a:rPr lang="ru-RU" dirty="0" smtClean="0"/>
              <a:t> </a:t>
            </a:r>
            <a:r>
              <a:rPr lang="ru-RU" dirty="0" err="1" smtClean="0"/>
              <a:t>тең</a:t>
            </a:r>
            <a:r>
              <a:rPr lang="ru-RU" dirty="0" smtClean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, </a:t>
            </a:r>
            <a:r>
              <a:rPr lang="ru-RU" dirty="0" err="1" smtClean="0"/>
              <a:t>сондықтан</a:t>
            </a:r>
            <a:r>
              <a:rPr lang="ru-RU" dirty="0" smtClean="0"/>
              <a:t> </a:t>
            </a:r>
            <a:r>
              <a:rPr lang="ru-RU" dirty="0" err="1" smtClean="0"/>
              <a:t>Кирхгофтың</a:t>
            </a:r>
            <a:r>
              <a:rPr lang="ru-RU" dirty="0" smtClean="0"/>
              <a:t> </a:t>
            </a:r>
            <a:r>
              <a:rPr lang="ru-RU" dirty="0" err="1" smtClean="0"/>
              <a:t>бірінші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екінші</a:t>
            </a:r>
            <a:r>
              <a:rPr lang="ru-RU" dirty="0" smtClean="0"/>
              <a:t> </a:t>
            </a:r>
            <a:r>
              <a:rPr lang="ru-RU" dirty="0" err="1" smtClean="0"/>
              <a:t>заңдарына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 </a:t>
            </a:r>
            <a:r>
              <a:rPr lang="ru-RU" dirty="0" err="1" smtClean="0"/>
              <a:t>тәуелсіз</a:t>
            </a:r>
            <a:r>
              <a:rPr lang="ru-RU" dirty="0" smtClean="0"/>
              <a:t> </a:t>
            </a:r>
            <a:r>
              <a:rPr lang="ru-RU" dirty="0" err="1" smtClean="0"/>
              <a:t>теңдеулер</a:t>
            </a:r>
            <a:r>
              <a:rPr lang="ru-RU" dirty="0" smtClean="0"/>
              <a:t> саны да </a:t>
            </a:r>
            <a:r>
              <a:rPr lang="ru-RU" dirty="0" err="1" smtClean="0"/>
              <a:t>тармақтар</a:t>
            </a:r>
            <a:r>
              <a:rPr lang="ru-RU" dirty="0" smtClean="0"/>
              <a:t> </a:t>
            </a:r>
            <a:r>
              <a:rPr lang="ru-RU" dirty="0" err="1" smtClean="0"/>
              <a:t>санына</a:t>
            </a:r>
            <a:r>
              <a:rPr lang="ru-RU" dirty="0" smtClean="0"/>
              <a:t> </a:t>
            </a:r>
            <a:r>
              <a:rPr lang="ru-RU" dirty="0" err="1" smtClean="0"/>
              <a:t>тең</a:t>
            </a:r>
            <a:r>
              <a:rPr lang="ru-RU" dirty="0" smtClean="0"/>
              <a:t> </a:t>
            </a:r>
            <a:r>
              <a:rPr lang="ru-RU" dirty="0" err="1" smtClean="0"/>
              <a:t>болуы</a:t>
            </a:r>
            <a:r>
              <a:rPr lang="ru-RU" dirty="0" smtClean="0"/>
              <a:t> </a:t>
            </a:r>
            <a:r>
              <a:rPr lang="ru-RU" dirty="0" err="1" smtClean="0"/>
              <a:t>тиіс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653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0-09-15 at 17.52.50 (4).jpeg"/>
          <p:cNvPicPr>
            <a:picLocks noGrp="1" noChangeAspect="1"/>
          </p:cNvPicPr>
          <p:nvPr>
            <p:ph idx="1"/>
          </p:nvPr>
        </p:nvPicPr>
        <p:blipFill>
          <a:blip r:embed="rId2">
            <a:lum contrast="40000"/>
          </a:blip>
          <a:srcRect l="2670" t="499" r="-1545" b="4430"/>
          <a:stretch>
            <a:fillRect/>
          </a:stretch>
        </p:blipFill>
        <p:spPr>
          <a:xfrm rot="5400000">
            <a:off x="1714479" y="142853"/>
            <a:ext cx="5572165" cy="7143800"/>
          </a:xfrm>
        </p:spPr>
      </p:pic>
    </p:spTree>
    <p:extLst>
      <p:ext uri="{BB962C8B-B14F-4D97-AF65-F5344CB8AC3E}">
        <p14:creationId xmlns:p14="http://schemas.microsoft.com/office/powerpoint/2010/main" val="3663058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0-09-17 at 11.11.03.jpeg"/>
          <p:cNvPicPr>
            <a:picLocks noGrp="1" noChangeAspect="1"/>
          </p:cNvPicPr>
          <p:nvPr>
            <p:ph idx="1"/>
          </p:nvPr>
        </p:nvPicPr>
        <p:blipFill>
          <a:blip r:embed="rId2">
            <a:lum contrast="40000"/>
          </a:blip>
          <a:srcRect t="1483" b="23653"/>
          <a:stretch>
            <a:fillRect/>
          </a:stretch>
        </p:blipFill>
        <p:spPr>
          <a:xfrm>
            <a:off x="1566189" y="363084"/>
            <a:ext cx="6291959" cy="6280626"/>
          </a:xfrm>
        </p:spPr>
      </p:pic>
    </p:spTree>
    <p:extLst>
      <p:ext uri="{BB962C8B-B14F-4D97-AF65-F5344CB8AC3E}">
        <p14:creationId xmlns:p14="http://schemas.microsoft.com/office/powerpoint/2010/main" val="32221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Қабаттасу әдісі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әдіс</a:t>
            </a:r>
            <a:r>
              <a:rPr lang="ru-RU" dirty="0"/>
              <a:t> </a:t>
            </a:r>
            <a:r>
              <a:rPr lang="ru-RU" dirty="0" err="1"/>
              <a:t>тізбектің</a:t>
            </a:r>
            <a:r>
              <a:rPr lang="ru-RU" dirty="0"/>
              <a:t> </a:t>
            </a:r>
            <a:r>
              <a:rPr lang="ru-RU" dirty="0" err="1"/>
              <a:t>кез-келген</a:t>
            </a:r>
            <a:r>
              <a:rPr lang="ru-RU" dirty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элементке</a:t>
            </a:r>
            <a:r>
              <a:rPr lang="ru-RU" dirty="0" smtClean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көздердің</a:t>
            </a:r>
            <a:r>
              <a:rPr lang="ru-RU" dirty="0"/>
              <a:t> </a:t>
            </a:r>
            <a:r>
              <a:rPr lang="ru-RU" dirty="0" err="1"/>
              <a:t>әсерін</a:t>
            </a:r>
            <a:r>
              <a:rPr lang="ru-RU" dirty="0"/>
              <a:t> </a:t>
            </a:r>
            <a:r>
              <a:rPr lang="ru-RU" dirty="0" err="1" smtClean="0"/>
              <a:t>әр</a:t>
            </a:r>
            <a:r>
              <a:rPr lang="ru-RU" dirty="0" smtClean="0"/>
              <a:t> </a:t>
            </a:r>
            <a:r>
              <a:rPr lang="ru-RU" dirty="0" err="1" smtClean="0"/>
              <a:t>ЭҚКң</a:t>
            </a:r>
            <a:r>
              <a:rPr lang="ru-RU" dirty="0" smtClean="0"/>
              <a:t> </a:t>
            </a:r>
            <a:r>
              <a:rPr lang="ru-RU" dirty="0" err="1" smtClean="0"/>
              <a:t>сол</a:t>
            </a:r>
            <a:r>
              <a:rPr lang="ru-RU" dirty="0" smtClean="0"/>
              <a:t> </a:t>
            </a:r>
            <a:r>
              <a:rPr lang="ru-RU" dirty="0" err="1" smtClean="0"/>
              <a:t>элементке</a:t>
            </a:r>
            <a:r>
              <a:rPr lang="ru-RU" dirty="0" smtClean="0"/>
              <a:t> </a:t>
            </a:r>
            <a:r>
              <a:rPr lang="ru-RU" dirty="0" err="1"/>
              <a:t>жеке-жеке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нәтижесі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қарастыруға</a:t>
            </a:r>
            <a:r>
              <a:rPr lang="ru-RU" dirty="0"/>
              <a:t> </a:t>
            </a:r>
            <a:r>
              <a:rPr lang="ru-RU" dirty="0" err="1"/>
              <a:t>болатындығында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6686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/>
          <a:lstStyle/>
          <a:p>
            <a:pPr marL="0" indent="0">
              <a:buNone/>
            </a:pPr>
            <a:r>
              <a:rPr lang="kk-KZ" b="1" dirty="0" smtClean="0"/>
              <a:t>Берілгені</a:t>
            </a:r>
            <a:r>
              <a:rPr lang="pt-BR" dirty="0" smtClean="0"/>
              <a:t>: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E1=100 B, E2=50 B; R1=4 </a:t>
            </a:r>
            <a:r>
              <a:rPr lang="pt-BR" dirty="0" smtClean="0"/>
              <a:t>O</a:t>
            </a:r>
            <a:r>
              <a:rPr lang="kk-KZ" dirty="0" smtClean="0"/>
              <a:t>м</a:t>
            </a:r>
            <a:r>
              <a:rPr lang="pt-BR" dirty="0" smtClean="0"/>
              <a:t>, </a:t>
            </a:r>
            <a:r>
              <a:rPr lang="pt-BR" dirty="0"/>
              <a:t>R2=10 </a:t>
            </a:r>
            <a:r>
              <a:rPr lang="pt-BR" dirty="0" smtClean="0"/>
              <a:t>O</a:t>
            </a:r>
            <a:r>
              <a:rPr lang="kk-KZ" dirty="0" smtClean="0"/>
              <a:t>м</a:t>
            </a:r>
            <a:r>
              <a:rPr lang="pt-BR" dirty="0" smtClean="0"/>
              <a:t>; </a:t>
            </a:r>
            <a:r>
              <a:rPr lang="pt-BR" dirty="0"/>
              <a:t>R3=12 </a:t>
            </a:r>
            <a:r>
              <a:rPr lang="pt-BR" dirty="0" smtClean="0"/>
              <a:t>O</a:t>
            </a:r>
            <a:r>
              <a:rPr lang="kk-KZ" dirty="0" smtClean="0"/>
              <a:t>м</a:t>
            </a:r>
            <a:r>
              <a:rPr lang="pt-BR" dirty="0" smtClean="0"/>
              <a:t>, r01=1O</a:t>
            </a:r>
            <a:r>
              <a:rPr lang="kk-KZ" dirty="0" smtClean="0"/>
              <a:t>м</a:t>
            </a:r>
            <a:r>
              <a:rPr lang="pt-BR" dirty="0" smtClean="0"/>
              <a:t>, </a:t>
            </a:r>
            <a:r>
              <a:rPr lang="pt-BR" dirty="0"/>
              <a:t>r02=2 </a:t>
            </a:r>
            <a:r>
              <a:rPr lang="pt-BR" dirty="0" smtClean="0"/>
              <a:t>O</a:t>
            </a:r>
            <a:r>
              <a:rPr lang="kk-KZ" dirty="0" smtClean="0"/>
              <a:t>м</a:t>
            </a:r>
            <a:r>
              <a:rPr lang="pt-BR" dirty="0" smtClean="0"/>
              <a:t>.</a:t>
            </a:r>
            <a:endParaRPr lang="pt-BR" dirty="0"/>
          </a:p>
          <a:p>
            <a:pPr marL="0" indent="0">
              <a:buNone/>
            </a:pPr>
            <a:r>
              <a:rPr lang="kk-KZ" b="1" dirty="0" smtClean="0"/>
              <a:t>Тізбектің барлық токтарын анықтау</a:t>
            </a:r>
            <a:r>
              <a:rPr lang="pt-BR" dirty="0" smtClean="0"/>
              <a:t>.</a:t>
            </a:r>
            <a:endParaRPr lang="pt-BR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Снимо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3"/>
          <a:stretch/>
        </p:blipFill>
        <p:spPr bwMode="auto">
          <a:xfrm>
            <a:off x="179512" y="2132856"/>
            <a:ext cx="3228975" cy="257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80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836712"/>
            <a:ext cx="4906888" cy="561662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Схемадағы</a:t>
            </a:r>
            <a:r>
              <a:rPr lang="ru-RU" dirty="0"/>
              <a:t> </a:t>
            </a:r>
            <a:r>
              <a:rPr lang="ru-RU" dirty="0" err="1"/>
              <a:t>көздердің</a:t>
            </a:r>
            <a:r>
              <a:rPr lang="ru-RU" dirty="0"/>
              <a:t> </a:t>
            </a:r>
            <a:r>
              <a:rPr lang="ru-RU" dirty="0" err="1"/>
              <a:t>санын</a:t>
            </a:r>
            <a:r>
              <a:rPr lang="ru-RU" dirty="0"/>
              <a:t> </a:t>
            </a:r>
            <a:r>
              <a:rPr lang="ru-RU" dirty="0" err="1"/>
              <a:t>анықтаймыз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схемада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көз</a:t>
            </a:r>
            <a:r>
              <a:rPr lang="ru-RU" dirty="0"/>
              <a:t> бар,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біз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схеманы</a:t>
            </a:r>
            <a:r>
              <a:rPr lang="ru-RU" dirty="0"/>
              <a:t> </a:t>
            </a:r>
            <a:r>
              <a:rPr lang="ru-RU" dirty="0" err="1"/>
              <a:t>есептеуіміз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Тізбекте</a:t>
            </a:r>
            <a:r>
              <a:rPr lang="ru-RU" dirty="0"/>
              <a:t> тек </a:t>
            </a:r>
            <a:r>
              <a:rPr lang="en-US" dirty="0"/>
              <a:t>E1 </a:t>
            </a:r>
            <a:r>
              <a:rPr lang="kk-KZ" dirty="0" smtClean="0"/>
              <a:t>ЭҚК бар делік. </a:t>
            </a:r>
            <a:r>
              <a:rPr lang="kk-KZ" dirty="0"/>
              <a:t>(</a:t>
            </a:r>
            <a:r>
              <a:rPr lang="en-US" dirty="0" smtClean="0"/>
              <a:t>2-</a:t>
            </a:r>
            <a:r>
              <a:rPr lang="ru-RU" dirty="0" err="1" smtClean="0"/>
              <a:t>сурет</a:t>
            </a:r>
            <a:r>
              <a:rPr lang="ru-RU" dirty="0" smtClean="0"/>
              <a:t>) . Осы схема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en-US" dirty="0"/>
              <a:t>E1 </a:t>
            </a:r>
            <a:r>
              <a:rPr lang="ru-RU" dirty="0" err="1"/>
              <a:t>көзі</a:t>
            </a:r>
            <a:r>
              <a:rPr lang="ru-RU" dirty="0"/>
              <a:t> </a:t>
            </a:r>
            <a:r>
              <a:rPr lang="ru-RU" dirty="0" err="1"/>
              <a:t>құрған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токтардың</a:t>
            </a:r>
            <a:r>
              <a:rPr lang="ru-RU" dirty="0"/>
              <a:t> </a:t>
            </a:r>
            <a:r>
              <a:rPr lang="ru-RU" dirty="0" err="1"/>
              <a:t>бағытын</a:t>
            </a:r>
            <a:r>
              <a:rPr lang="ru-RU" dirty="0"/>
              <a:t> </a:t>
            </a:r>
            <a:r>
              <a:rPr lang="ru-RU" dirty="0" err="1"/>
              <a:t>көрсетеміз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kk-KZ" dirty="0" smtClean="0"/>
              <a:t>І</a:t>
            </a:r>
            <a:r>
              <a:rPr lang="en-US" dirty="0" smtClean="0"/>
              <a:t>'</a:t>
            </a:r>
            <a:r>
              <a:rPr lang="en-US" baseline="-25000" dirty="0" smtClean="0"/>
              <a:t>1</a:t>
            </a:r>
            <a:r>
              <a:rPr lang="en-US" dirty="0"/>
              <a:t>; </a:t>
            </a:r>
            <a:r>
              <a:rPr lang="en-US" dirty="0" smtClean="0"/>
              <a:t>I'</a:t>
            </a:r>
            <a:r>
              <a:rPr lang="en-US" baseline="-25000" dirty="0" smtClean="0"/>
              <a:t>2</a:t>
            </a:r>
            <a:r>
              <a:rPr lang="kk-KZ" dirty="0" smtClean="0"/>
              <a:t>;</a:t>
            </a:r>
            <a:r>
              <a:rPr lang="en-US" dirty="0" smtClean="0"/>
              <a:t> </a:t>
            </a:r>
            <a:r>
              <a:rPr lang="en-US" dirty="0"/>
              <a:t>I'</a:t>
            </a:r>
            <a:r>
              <a:rPr lang="en-US" baseline="-25000" dirty="0"/>
              <a:t>3</a:t>
            </a:r>
            <a:r>
              <a:rPr lang="en-US" dirty="0" smtClean="0"/>
              <a:t>).</a:t>
            </a:r>
            <a:endParaRPr lang="kk-KZ" dirty="0" smtClean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Назар </a:t>
            </a:r>
            <a:r>
              <a:rPr lang="ru-RU" i="1" dirty="0" err="1">
                <a:solidFill>
                  <a:srgbClr val="FF0000"/>
                </a:solidFill>
              </a:rPr>
              <a:t>аударыңыз</a:t>
            </a:r>
            <a:r>
              <a:rPr lang="ru-RU" i="1" dirty="0">
                <a:solidFill>
                  <a:srgbClr val="FF0000"/>
                </a:solidFill>
              </a:rPr>
              <a:t>, </a:t>
            </a:r>
            <a:r>
              <a:rPr lang="ru-RU" i="1" dirty="0" err="1">
                <a:solidFill>
                  <a:srgbClr val="FF0000"/>
                </a:solidFill>
              </a:rPr>
              <a:t>егер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ЭҚКте</a:t>
            </a:r>
            <a:r>
              <a:rPr lang="ru-RU" i="1" dirty="0" smtClean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E1; E2) </a:t>
            </a:r>
            <a:r>
              <a:rPr lang="ru-RU" i="1" dirty="0" err="1">
                <a:solidFill>
                  <a:srgbClr val="FF0000"/>
                </a:solidFill>
              </a:rPr>
              <a:t>ішкі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кедергі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болса</a:t>
            </a:r>
            <a:r>
              <a:rPr lang="ru-RU" i="1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r01; r02), </a:t>
            </a:r>
            <a:r>
              <a:rPr lang="ru-RU" i="1" dirty="0" err="1">
                <a:solidFill>
                  <a:srgbClr val="FF0000"/>
                </a:solidFill>
              </a:rPr>
              <a:t>онда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бұл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көзді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алып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тастағанда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оның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ішкі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кедергісі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тізбекте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қалады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194" name="Picture 2" descr="Схема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8"/>
          <a:stretch/>
        </p:blipFill>
        <p:spPr bwMode="auto">
          <a:xfrm>
            <a:off x="179512" y="1861921"/>
            <a:ext cx="3650029" cy="29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725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944" y="548680"/>
            <a:ext cx="8229600" cy="59766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dirty="0"/>
              <a:t>I </a:t>
            </a:r>
            <a:r>
              <a:rPr lang="en-US" b="1" i="1" dirty="0" smtClean="0"/>
              <a:t>'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 </a:t>
            </a:r>
            <a:r>
              <a:rPr lang="ru-RU" dirty="0" err="1"/>
              <a:t>тогын</a:t>
            </a:r>
            <a:r>
              <a:rPr lang="ru-RU" dirty="0"/>
              <a:t> </a:t>
            </a:r>
            <a:r>
              <a:rPr lang="ru-RU" dirty="0" err="1" smtClean="0"/>
              <a:t>анықтаймыз</a:t>
            </a:r>
            <a:r>
              <a:rPr lang="ru-RU" dirty="0" smtClean="0"/>
              <a:t>. </a:t>
            </a:r>
            <a:r>
              <a:rPr lang="en-US" dirty="0"/>
              <a:t>R</a:t>
            </a:r>
            <a:r>
              <a:rPr lang="ru-RU" dirty="0" err="1" smtClean="0"/>
              <a:t>экв</a:t>
            </a:r>
            <a:r>
              <a:rPr lang="ru-RU" dirty="0" smtClean="0"/>
              <a:t> - </a:t>
            </a:r>
            <a:r>
              <a:rPr lang="ru-RU" dirty="0" err="1" smtClean="0"/>
              <a:t>тізбектің</a:t>
            </a:r>
            <a:r>
              <a:rPr lang="ru-RU" dirty="0" smtClean="0"/>
              <a:t>  </a:t>
            </a:r>
            <a:r>
              <a:rPr lang="ru-RU" dirty="0" err="1" smtClean="0"/>
              <a:t>толық</a:t>
            </a:r>
            <a:r>
              <a:rPr lang="ru-RU" dirty="0" smtClean="0"/>
              <a:t> </a:t>
            </a:r>
            <a:r>
              <a:rPr lang="ru-RU" dirty="0" err="1" smtClean="0"/>
              <a:t>кедергісі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'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ru-RU" dirty="0"/>
              <a:t>;</a:t>
            </a:r>
            <a:r>
              <a:rPr lang="en-US" dirty="0" smtClean="0"/>
              <a:t>I'</a:t>
            </a:r>
            <a:r>
              <a:rPr lang="en-US" baseline="-25000" dirty="0" smtClean="0"/>
              <a:t>3</a:t>
            </a:r>
            <a:r>
              <a:rPr lang="ru-RU" baseline="-25000" dirty="0" smtClean="0"/>
              <a:t> </a:t>
            </a:r>
            <a:r>
              <a:rPr lang="ru-RU" dirty="0" err="1" smtClean="0"/>
              <a:t>токтарын</a:t>
            </a:r>
            <a:r>
              <a:rPr lang="ru-RU" dirty="0" smtClean="0"/>
              <a:t> </a:t>
            </a:r>
            <a:r>
              <a:rPr lang="ru-RU" dirty="0" err="1" smtClean="0"/>
              <a:t>анықтаймыз</a:t>
            </a:r>
            <a:endParaRPr lang="ru-RU" dirty="0" smtClean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Біз</a:t>
            </a:r>
            <a:r>
              <a:rPr lang="ru-RU" dirty="0" smtClean="0"/>
              <a:t>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smtClean="0"/>
              <a:t>схема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токтарды</a:t>
            </a:r>
            <a:r>
              <a:rPr lang="ru-RU" dirty="0"/>
              <a:t> </a:t>
            </a:r>
            <a:r>
              <a:rPr lang="ru-RU" dirty="0" err="1" smtClean="0"/>
              <a:t>анықтадық</a:t>
            </a:r>
            <a:endParaRPr lang="ru-RU" dirty="0"/>
          </a:p>
        </p:txBody>
      </p:sp>
      <p:pic>
        <p:nvPicPr>
          <p:cNvPr id="9218" name="Picture 2" descr="https://electrikam.com/wp-content/uploads/2013/10/%D0%A4%D0%BE%D1%80%D0%BC%D1%83%D0%BB%D0%B0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06" y="836712"/>
            <a:ext cx="4964049" cy="221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lectrikam.com/wp-content/uploads/2013/10/%D0%A4%D0%BE%D1%80%D0%BC%D1%83%D0%BB%D0%B0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34" y="3861048"/>
            <a:ext cx="5624225" cy="18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03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399" y="620689"/>
            <a:ext cx="4758057" cy="1800199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Тізбекте</a:t>
            </a:r>
            <a:r>
              <a:rPr lang="ru-RU" dirty="0"/>
              <a:t> тек </a:t>
            </a:r>
            <a:r>
              <a:rPr lang="en-US" dirty="0" smtClean="0"/>
              <a:t>E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kk-KZ" dirty="0"/>
              <a:t>ЭҚК бар делік. </a:t>
            </a:r>
            <a:r>
              <a:rPr lang="kk-KZ" dirty="0" smtClean="0"/>
              <a:t>(</a:t>
            </a:r>
            <a:r>
              <a:rPr lang="ru-RU" dirty="0" smtClean="0"/>
              <a:t>3</a:t>
            </a:r>
            <a:r>
              <a:rPr lang="en-US" dirty="0" smtClean="0"/>
              <a:t>-</a:t>
            </a:r>
            <a:r>
              <a:rPr lang="ru-RU" dirty="0" err="1"/>
              <a:t>сурет</a:t>
            </a:r>
            <a:r>
              <a:rPr lang="ru-RU" dirty="0"/>
              <a:t>) . Осы схема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en-US" dirty="0" smtClean="0"/>
              <a:t>E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ru-RU" dirty="0" err="1"/>
              <a:t>көзі</a:t>
            </a:r>
            <a:r>
              <a:rPr lang="ru-RU" dirty="0"/>
              <a:t> </a:t>
            </a:r>
            <a:r>
              <a:rPr lang="ru-RU" dirty="0" err="1"/>
              <a:t>құрған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токтардың</a:t>
            </a:r>
            <a:r>
              <a:rPr lang="ru-RU" dirty="0"/>
              <a:t> </a:t>
            </a:r>
            <a:r>
              <a:rPr lang="ru-RU" dirty="0" err="1"/>
              <a:t>бағытын</a:t>
            </a:r>
            <a:r>
              <a:rPr lang="ru-RU" dirty="0"/>
              <a:t> </a:t>
            </a:r>
            <a:r>
              <a:rPr lang="ru-RU" dirty="0" err="1"/>
              <a:t>көрсетеміз</a:t>
            </a:r>
            <a:r>
              <a:rPr lang="ru-RU" dirty="0"/>
              <a:t> (</a:t>
            </a:r>
            <a:r>
              <a:rPr lang="kk-KZ" dirty="0" smtClean="0"/>
              <a:t>І</a:t>
            </a:r>
            <a:r>
              <a:rPr lang="en-US" dirty="0" smtClean="0"/>
              <a:t>”</a:t>
            </a:r>
            <a:r>
              <a:rPr lang="en-US" baseline="-25000" dirty="0" smtClean="0"/>
              <a:t>1</a:t>
            </a:r>
            <a:r>
              <a:rPr lang="en-US" dirty="0"/>
              <a:t>; </a:t>
            </a:r>
            <a:r>
              <a:rPr lang="en-US" dirty="0" smtClean="0"/>
              <a:t>I”</a:t>
            </a:r>
            <a:r>
              <a:rPr lang="en-US" baseline="-25000" dirty="0" smtClean="0"/>
              <a:t>2</a:t>
            </a:r>
            <a:r>
              <a:rPr lang="kk-KZ" dirty="0"/>
              <a:t>;</a:t>
            </a:r>
            <a:r>
              <a:rPr lang="en-US" dirty="0"/>
              <a:t> </a:t>
            </a:r>
            <a:r>
              <a:rPr lang="en-US" dirty="0" smtClean="0"/>
              <a:t>I”</a:t>
            </a:r>
            <a:r>
              <a:rPr lang="en-US" baseline="-25000" dirty="0" smtClean="0"/>
              <a:t>3</a:t>
            </a:r>
            <a:r>
              <a:rPr lang="en-US" dirty="0"/>
              <a:t>).</a:t>
            </a:r>
            <a:endParaRPr lang="kk-KZ" dirty="0"/>
          </a:p>
          <a:p>
            <a:endParaRPr lang="ru-RU" dirty="0"/>
          </a:p>
        </p:txBody>
      </p:sp>
      <p:pic>
        <p:nvPicPr>
          <p:cNvPr id="1026" name="Picture 2" descr="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9"/>
          <a:stretch/>
        </p:blipFill>
        <p:spPr bwMode="auto">
          <a:xfrm>
            <a:off x="395536" y="476672"/>
            <a:ext cx="35482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ормула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t="8846" r="10321" b="12574"/>
          <a:stretch/>
        </p:blipFill>
        <p:spPr bwMode="auto">
          <a:xfrm>
            <a:off x="4067944" y="2291752"/>
            <a:ext cx="4913194" cy="18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ормула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80145"/>
            <a:ext cx="6386347" cy="225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740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620689"/>
            <a:ext cx="4773216" cy="290161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схеманың</a:t>
            </a:r>
            <a:r>
              <a:rPr lang="ru-RU" dirty="0"/>
              <a:t> (2-сурет)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схеманың</a:t>
            </a:r>
            <a:r>
              <a:rPr lang="ru-RU" dirty="0"/>
              <a:t> (3-сурет)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токтарын</a:t>
            </a:r>
            <a:r>
              <a:rPr lang="ru-RU" dirty="0"/>
              <a:t> </a:t>
            </a:r>
            <a:r>
              <a:rPr lang="ru-RU" dirty="0" err="1"/>
              <a:t>алгебралық</a:t>
            </a:r>
            <a:r>
              <a:rPr lang="ru-RU" dirty="0"/>
              <a:t> </a:t>
            </a:r>
            <a:r>
              <a:rPr lang="ru-RU" dirty="0" err="1"/>
              <a:t>қосу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бастапқы</a:t>
            </a:r>
            <a:r>
              <a:rPr lang="ru-RU" dirty="0"/>
              <a:t> </a:t>
            </a:r>
            <a:r>
              <a:rPr lang="ru-RU" dirty="0" smtClean="0"/>
              <a:t>схема </a:t>
            </a:r>
            <a:r>
              <a:rPr lang="ru-RU" dirty="0"/>
              <a:t>(1-сурет) </a:t>
            </a:r>
            <a:r>
              <a:rPr lang="kk-KZ" dirty="0" smtClean="0"/>
              <a:t>үшін </a:t>
            </a:r>
            <a:r>
              <a:rPr lang="ru-RU" dirty="0" err="1" smtClean="0"/>
              <a:t>токтарды</a:t>
            </a:r>
            <a:r>
              <a:rPr lang="ru-RU" dirty="0" smtClean="0"/>
              <a:t> </a:t>
            </a:r>
            <a:r>
              <a:rPr lang="ru-RU" dirty="0" err="1" smtClean="0"/>
              <a:t>анықтаймыз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Сним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0024"/>
            <a:ext cx="322897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ормула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23" y="3933056"/>
            <a:ext cx="4779471" cy="215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3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455190" y="764704"/>
                <a:ext cx="4661121" cy="496855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ru-RU" dirty="0" smtClean="0"/>
                  <a:t>Кирхгофтың </a:t>
                </a:r>
                <a:r>
                  <a:rPr lang="ru-RU" dirty="0" err="1" smtClean="0"/>
                  <a:t>бірінші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және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екінші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заңдары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бойынша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теңдеулердің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қажетті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санын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құрамыз</a:t>
                </a:r>
                <a:r>
                  <a:rPr lang="ru-RU" dirty="0" smtClean="0"/>
                  <a:t>:</a:t>
                </a:r>
                <a:endParaRPr lang="en-US" dirty="0" smtClean="0"/>
              </a:p>
              <a:p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1) </m:t>
                      </m:r>
                      <m:sSub>
                        <m:sSub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ru-RU" b="0" i="1" smtClean="0">
                          <a:latin typeface="Cambria Math"/>
                        </a:rPr>
                        <m:t>) </m:t>
                      </m:r>
                      <m:sSub>
                        <m:sSub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ru-RU" b="0" i="1" smtClean="0">
                          <a:latin typeface="Cambria Math"/>
                        </a:rPr>
                        <m:t>) </m:t>
                      </m:r>
                      <m:sSub>
                        <m:sSub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𝐼𝐼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𝐼𝐼𝐼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5190" y="764704"/>
                <a:ext cx="4661121" cy="4968552"/>
              </a:xfrm>
              <a:blipFill rotWithShape="1">
                <a:blip r:embed="rId2"/>
                <a:stretch>
                  <a:fillRect l="-1963" t="-2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Расчет разветвленной электрической цепи с помощью законов Кирхгоф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6652"/>
            <a:ext cx="450832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00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692696"/>
                <a:ext cx="3600400" cy="2808313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1) </m:t>
                      </m:r>
                      <m:sSub>
                        <m:sSub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ru-RU" b="0" i="1" smtClean="0">
                          <a:latin typeface="Cambria Math"/>
                        </a:rPr>
                        <m:t>) </m:t>
                      </m:r>
                      <m:sSub>
                        <m:sSub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ru-RU" b="0" i="1" smtClean="0">
                          <a:latin typeface="Cambria Math"/>
                        </a:rPr>
                        <m:t>) </m:t>
                      </m:r>
                      <m:sSub>
                        <m:sSub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𝐼𝐼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𝐼𝐼𝐼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692696"/>
                <a:ext cx="3600400" cy="280831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13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Контурлық ток әдісі.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 smtClean="0"/>
              <a:t>Контур </a:t>
            </a:r>
            <a:r>
              <a:rPr lang="ru-RU" b="1" i="1" dirty="0" err="1" smtClean="0"/>
              <a:t>тогы</a:t>
            </a:r>
            <a:r>
              <a:rPr lang="en-US" b="1" i="1" dirty="0" smtClean="0"/>
              <a:t> 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тізбектің</a:t>
            </a:r>
            <a:r>
              <a:rPr lang="ru-RU" dirty="0" smtClean="0"/>
              <a:t> </a:t>
            </a:r>
            <a:r>
              <a:rPr lang="ru-RU" dirty="0" err="1" smtClean="0"/>
              <a:t>барлық</a:t>
            </a:r>
            <a:r>
              <a:rPr lang="ru-RU" dirty="0" smtClean="0"/>
              <a:t> </a:t>
            </a:r>
            <a:r>
              <a:rPr lang="ru-RU" dirty="0" err="1" smtClean="0"/>
              <a:t>тармақтарында</a:t>
            </a:r>
            <a:r>
              <a:rPr lang="ru-RU" dirty="0" smtClean="0"/>
              <a:t> </a:t>
            </a:r>
            <a:r>
              <a:rPr lang="ru-RU" dirty="0" err="1" smtClean="0"/>
              <a:t>бірдей</a:t>
            </a:r>
            <a:r>
              <a:rPr lang="ru-RU" dirty="0" smtClean="0"/>
              <a:t> </a:t>
            </a:r>
            <a:r>
              <a:rPr lang="ru-RU" dirty="0" err="1" smtClean="0"/>
              <a:t>болатын</a:t>
            </a:r>
            <a:r>
              <a:rPr lang="ru-RU" dirty="0" smtClean="0"/>
              <a:t> </a:t>
            </a:r>
            <a:r>
              <a:rPr lang="ru-RU" dirty="0" err="1" smtClean="0"/>
              <a:t>шама</a:t>
            </a:r>
            <a:r>
              <a:rPr lang="ru-RU" dirty="0" smtClean="0"/>
              <a:t>. </a:t>
            </a:r>
            <a:r>
              <a:rPr lang="ru-RU" dirty="0" err="1" smtClean="0"/>
              <a:t>Әдетте</a:t>
            </a:r>
            <a:r>
              <a:rPr lang="ru-RU" dirty="0" smtClean="0"/>
              <a:t> </a:t>
            </a:r>
            <a:r>
              <a:rPr lang="ru-RU" dirty="0" err="1" smtClean="0"/>
              <a:t>есептеулерде</a:t>
            </a:r>
            <a:r>
              <a:rPr lang="ru-RU" dirty="0" smtClean="0"/>
              <a:t> </a:t>
            </a:r>
            <a:r>
              <a:rPr lang="ru-RU" dirty="0" err="1" smtClean="0"/>
              <a:t>олар</a:t>
            </a:r>
            <a:r>
              <a:rPr lang="ru-RU" dirty="0" smtClean="0"/>
              <a:t> </a:t>
            </a:r>
            <a:r>
              <a:rPr lang="ru-RU" dirty="0" err="1" smtClean="0"/>
              <a:t>қос</a:t>
            </a:r>
            <a:r>
              <a:rPr lang="ru-RU" dirty="0" smtClean="0"/>
              <a:t> </a:t>
            </a:r>
            <a:r>
              <a:rPr lang="ru-RU" dirty="0" err="1" smtClean="0"/>
              <a:t>индекстермен</a:t>
            </a:r>
            <a:r>
              <a:rPr lang="ru-RU" dirty="0" smtClean="0"/>
              <a:t> </a:t>
            </a:r>
            <a:r>
              <a:rPr lang="ru-RU" dirty="0" err="1" smtClean="0"/>
              <a:t>белгіленеді</a:t>
            </a:r>
            <a:r>
              <a:rPr lang="ru-RU" dirty="0" smtClean="0"/>
              <a:t>, </a:t>
            </a:r>
            <a:r>
              <a:rPr lang="ru-RU" dirty="0" err="1" smtClean="0"/>
              <a:t>мысалы</a:t>
            </a:r>
            <a:r>
              <a:rPr lang="ru-RU" dirty="0" smtClean="0"/>
              <a:t>, </a:t>
            </a:r>
            <a:r>
              <a:rPr lang="en-US" dirty="0" smtClean="0"/>
              <a:t>I</a:t>
            </a:r>
            <a:r>
              <a:rPr lang="en-US" baseline="-25000" dirty="0" smtClean="0"/>
              <a:t>11</a:t>
            </a:r>
            <a:r>
              <a:rPr lang="en-US" dirty="0" smtClean="0"/>
              <a:t>, I</a:t>
            </a:r>
            <a:r>
              <a:rPr lang="en-US" baseline="-25000" dirty="0" smtClean="0"/>
              <a:t>22</a:t>
            </a:r>
            <a:r>
              <a:rPr lang="en-US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т.б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 smtClean="0"/>
              <a:t>Белгілі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тармақтағы</a:t>
            </a:r>
            <a:r>
              <a:rPr lang="ru-RU" dirty="0" smtClean="0"/>
              <a:t> </a:t>
            </a:r>
            <a:r>
              <a:rPr lang="ru-RU" dirty="0" err="1" smtClean="0"/>
              <a:t>нақты</a:t>
            </a:r>
            <a:r>
              <a:rPr lang="ru-RU" dirty="0" smtClean="0"/>
              <a:t> ток осы </a:t>
            </a:r>
            <a:r>
              <a:rPr lang="ru-RU" dirty="0" err="1" smtClean="0"/>
              <a:t>тармақ</a:t>
            </a:r>
            <a:r>
              <a:rPr lang="ru-RU" dirty="0" smtClean="0"/>
              <a:t> </a:t>
            </a:r>
            <a:r>
              <a:rPr lang="ru-RU" dirty="0" err="1" smtClean="0"/>
              <a:t>кіретін</a:t>
            </a:r>
            <a:r>
              <a:rPr lang="ru-RU" dirty="0" smtClean="0"/>
              <a:t> </a:t>
            </a:r>
            <a:r>
              <a:rPr lang="ru-RU" dirty="0" err="1" smtClean="0"/>
              <a:t>контурлық</a:t>
            </a:r>
            <a:r>
              <a:rPr lang="ru-RU" dirty="0" smtClean="0"/>
              <a:t> </a:t>
            </a:r>
            <a:r>
              <a:rPr lang="ru-RU" dirty="0" err="1" smtClean="0"/>
              <a:t>токтардың</a:t>
            </a:r>
            <a:r>
              <a:rPr lang="ru-RU" dirty="0" smtClean="0"/>
              <a:t> </a:t>
            </a:r>
            <a:r>
              <a:rPr lang="ru-RU" dirty="0" err="1" smtClean="0"/>
              <a:t>алгебралық</a:t>
            </a:r>
            <a:r>
              <a:rPr lang="ru-RU" dirty="0" smtClean="0"/>
              <a:t> </a:t>
            </a:r>
            <a:r>
              <a:rPr lang="ru-RU" dirty="0" err="1" smtClean="0"/>
              <a:t>қосындысымен</a:t>
            </a:r>
            <a:r>
              <a:rPr lang="ru-RU" dirty="0" smtClean="0"/>
              <a:t> </a:t>
            </a:r>
            <a:r>
              <a:rPr lang="ru-RU" dirty="0" err="1" smtClean="0"/>
              <a:t>анықталады</a:t>
            </a:r>
            <a:r>
              <a:rPr lang="ru-RU" dirty="0" smtClean="0"/>
              <a:t>. </a:t>
            </a:r>
            <a:r>
              <a:rPr lang="ru-RU" dirty="0" err="1" smtClean="0"/>
              <a:t>Нақты</a:t>
            </a:r>
            <a:r>
              <a:rPr lang="ru-RU" dirty="0" smtClean="0"/>
              <a:t> </a:t>
            </a:r>
            <a:r>
              <a:rPr lang="ru-RU" dirty="0" err="1" smtClean="0"/>
              <a:t>токтарды</a:t>
            </a:r>
            <a:r>
              <a:rPr lang="ru-RU" dirty="0" smtClean="0"/>
              <a:t> табу </a:t>
            </a:r>
            <a:r>
              <a:rPr lang="ru-RU" dirty="0" err="1" smtClean="0"/>
              <a:t>контурлық</a:t>
            </a:r>
            <a:r>
              <a:rPr lang="ru-RU" dirty="0" smtClean="0"/>
              <a:t> ток </a:t>
            </a:r>
            <a:r>
              <a:rPr lang="ru-RU" dirty="0" err="1" smtClean="0"/>
              <a:t>әдісінің</a:t>
            </a:r>
            <a:r>
              <a:rPr lang="ru-RU" dirty="0" smtClean="0"/>
              <a:t> </a:t>
            </a:r>
            <a:r>
              <a:rPr lang="ru-RU" dirty="0" err="1" smtClean="0"/>
              <a:t>басты</a:t>
            </a:r>
            <a:r>
              <a:rPr lang="ru-RU" dirty="0" smtClean="0"/>
              <a:t> </a:t>
            </a:r>
            <a:r>
              <a:rPr lang="ru-RU" dirty="0" err="1" smtClean="0"/>
              <a:t>міндеті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95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Теңдеулер</a:t>
            </a:r>
            <a:r>
              <a:rPr lang="en-US" dirty="0" smtClean="0"/>
              <a:t> </a:t>
            </a:r>
            <a:r>
              <a:rPr lang="kk-KZ" dirty="0" smtClean="0"/>
              <a:t>жүйесін құрудың </a:t>
            </a:r>
            <a:r>
              <a:rPr lang="ru-RU" dirty="0" err="1" smtClean="0"/>
              <a:t>жалпы</a:t>
            </a:r>
            <a:r>
              <a:rPr lang="ru-RU" dirty="0" smtClean="0"/>
              <a:t> </a:t>
            </a:r>
            <a:r>
              <a:rPr lang="ru-RU" dirty="0" err="1" smtClean="0"/>
              <a:t>жоспары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1 - </a:t>
            </a:r>
            <a:r>
              <a:rPr lang="ru-RU" dirty="0" err="1" smtClean="0"/>
              <a:t>Нақты</a:t>
            </a:r>
            <a:r>
              <a:rPr lang="ru-RU" dirty="0" smtClean="0"/>
              <a:t> </a:t>
            </a:r>
            <a:r>
              <a:rPr lang="ru-RU" dirty="0" err="1" smtClean="0"/>
              <a:t>токтардың</a:t>
            </a:r>
            <a:r>
              <a:rPr lang="ru-RU" dirty="0" smtClean="0"/>
              <a:t> </a:t>
            </a:r>
            <a:r>
              <a:rPr lang="ru-RU" dirty="0" err="1" smtClean="0"/>
              <a:t>бағытын</a:t>
            </a:r>
            <a:r>
              <a:rPr lang="ru-RU" dirty="0" smtClean="0"/>
              <a:t> </a:t>
            </a:r>
            <a:r>
              <a:rPr lang="ru-RU" dirty="0" err="1" smtClean="0"/>
              <a:t>таңдау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2 - </a:t>
            </a:r>
            <a:r>
              <a:rPr lang="ru-RU" dirty="0" err="1" smtClean="0"/>
              <a:t>тәуелсіз</a:t>
            </a:r>
            <a:r>
              <a:rPr lang="ru-RU" dirty="0" smtClean="0"/>
              <a:t> </a:t>
            </a:r>
            <a:r>
              <a:rPr lang="ru-RU" dirty="0" err="1" smtClean="0"/>
              <a:t>тізбектерді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олардағы</a:t>
            </a:r>
            <a:r>
              <a:rPr lang="ru-RU" dirty="0" smtClean="0"/>
              <a:t> контур </a:t>
            </a:r>
            <a:r>
              <a:rPr lang="ru-RU" dirty="0" err="1" smtClean="0"/>
              <a:t>токтарының</a:t>
            </a:r>
            <a:r>
              <a:rPr lang="ru-RU" dirty="0" smtClean="0"/>
              <a:t> </a:t>
            </a:r>
            <a:r>
              <a:rPr lang="ru-RU" dirty="0" err="1" smtClean="0"/>
              <a:t>бағытын</a:t>
            </a:r>
            <a:r>
              <a:rPr lang="ru-RU" dirty="0" smtClean="0"/>
              <a:t> </a:t>
            </a:r>
            <a:r>
              <a:rPr lang="ru-RU" dirty="0" err="1" smtClean="0"/>
              <a:t>таңдау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3 - </a:t>
            </a:r>
            <a:r>
              <a:rPr lang="ru-RU" dirty="0" err="1" smtClean="0"/>
              <a:t>контурлардың</a:t>
            </a:r>
            <a:r>
              <a:rPr lang="ru-RU" dirty="0" smtClean="0"/>
              <a:t> </a:t>
            </a:r>
            <a:r>
              <a:rPr lang="ru-RU" dirty="0" err="1" smtClean="0"/>
              <a:t>өзіндік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жалпы</a:t>
            </a:r>
            <a:r>
              <a:rPr lang="ru-RU" dirty="0" smtClean="0"/>
              <a:t> </a:t>
            </a:r>
            <a:r>
              <a:rPr lang="ru-RU" dirty="0" err="1" smtClean="0"/>
              <a:t>кедергісін</a:t>
            </a:r>
            <a:r>
              <a:rPr lang="ru-RU" dirty="0" smtClean="0"/>
              <a:t> </a:t>
            </a:r>
            <a:r>
              <a:rPr lang="ru-RU" dirty="0" err="1" smtClean="0"/>
              <a:t>анықтау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4 - </a:t>
            </a:r>
            <a:r>
              <a:rPr lang="ru-RU" dirty="0" err="1" smtClean="0"/>
              <a:t>теңдеулерді</a:t>
            </a:r>
            <a:r>
              <a:rPr lang="ru-RU" dirty="0" smtClean="0"/>
              <a:t> </a:t>
            </a:r>
            <a:r>
              <a:rPr lang="ru-RU" dirty="0" err="1" smtClean="0"/>
              <a:t>құру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контурлық</a:t>
            </a:r>
            <a:r>
              <a:rPr lang="ru-RU" dirty="0" smtClean="0"/>
              <a:t> </a:t>
            </a:r>
            <a:r>
              <a:rPr lang="ru-RU" dirty="0" err="1" smtClean="0"/>
              <a:t>токтарды</a:t>
            </a:r>
            <a:r>
              <a:rPr lang="ru-RU" dirty="0" smtClean="0"/>
              <a:t> табу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5 - </a:t>
            </a:r>
            <a:r>
              <a:rPr lang="ru-RU" dirty="0" err="1" smtClean="0"/>
              <a:t>нақты</a:t>
            </a:r>
            <a:r>
              <a:rPr lang="ru-RU" dirty="0" smtClean="0"/>
              <a:t> </a:t>
            </a:r>
            <a:r>
              <a:rPr lang="ru-RU" dirty="0" err="1" smtClean="0"/>
              <a:t>токтарды</a:t>
            </a:r>
            <a:r>
              <a:rPr lang="ru-RU" dirty="0" smtClean="0"/>
              <a:t> табу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09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lectroandi.ru/images/mkt/mkt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556792"/>
            <a:ext cx="82849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8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</a:t>
            </a:r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- I</a:t>
            </a:r>
            <a:r>
              <a:rPr lang="en-US" baseline="-25000" dirty="0" smtClean="0"/>
              <a:t>6</a:t>
            </a:r>
            <a:r>
              <a:rPr lang="en-US" dirty="0" smtClean="0"/>
              <a:t> </a:t>
            </a:r>
            <a:r>
              <a:rPr lang="ru-RU" dirty="0" err="1" smtClean="0"/>
              <a:t>токтарының</a:t>
            </a:r>
            <a:r>
              <a:rPr lang="ru-RU" dirty="0" smtClean="0"/>
              <a:t> </a:t>
            </a:r>
            <a:r>
              <a:rPr lang="ru-RU" dirty="0" err="1" smtClean="0"/>
              <a:t>бағыттарын</a:t>
            </a:r>
            <a:r>
              <a:rPr lang="ru-RU" dirty="0" smtClean="0"/>
              <a:t> </a:t>
            </a:r>
            <a:r>
              <a:rPr lang="ru-RU" dirty="0" err="1" smtClean="0"/>
              <a:t>ерікті</a:t>
            </a:r>
            <a:r>
              <a:rPr lang="ru-RU" dirty="0" smtClean="0"/>
              <a:t> </a:t>
            </a:r>
            <a:r>
              <a:rPr lang="ru-RU" dirty="0" err="1" smtClean="0"/>
              <a:t>түрде</a:t>
            </a:r>
            <a:r>
              <a:rPr lang="ru-RU" dirty="0" smtClean="0"/>
              <a:t> </a:t>
            </a:r>
            <a:r>
              <a:rPr lang="ru-RU" dirty="0" err="1" smtClean="0"/>
              <a:t>таңдаймыз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s://electroandi.ru/images/mkt/mk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7347"/>
            <a:ext cx="6336704" cy="411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36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1540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2</a:t>
            </a:r>
            <a:r>
              <a:rPr lang="kk-KZ" b="1" dirty="0" smtClean="0"/>
              <a:t> </a:t>
            </a:r>
            <a:r>
              <a:rPr lang="kk-KZ" dirty="0" smtClean="0"/>
              <a:t>Үш контур үшін І</a:t>
            </a:r>
            <a:r>
              <a:rPr lang="en-US" baseline="-25000" dirty="0" smtClean="0"/>
              <a:t>11</a:t>
            </a:r>
            <a:r>
              <a:rPr lang="en-US" dirty="0" smtClean="0"/>
              <a:t>,</a:t>
            </a:r>
            <a:r>
              <a:rPr lang="kk-KZ" dirty="0" smtClean="0"/>
              <a:t> </a:t>
            </a:r>
            <a:r>
              <a:rPr lang="en-US" dirty="0" smtClean="0"/>
              <a:t>I</a:t>
            </a:r>
            <a:r>
              <a:rPr lang="en-US" baseline="-25000" dirty="0" smtClean="0"/>
              <a:t>22</a:t>
            </a:r>
            <a:r>
              <a:rPr lang="en-US" dirty="0"/>
              <a:t>, I</a:t>
            </a:r>
            <a:r>
              <a:rPr lang="en-US" baseline="-25000" dirty="0"/>
              <a:t>33</a:t>
            </a:r>
            <a:r>
              <a:rPr lang="en-US" dirty="0"/>
              <a:t> </a:t>
            </a:r>
            <a:r>
              <a:rPr lang="kk-KZ" dirty="0" smtClean="0"/>
              <a:t> </a:t>
            </a:r>
            <a:r>
              <a:rPr lang="ru-RU" dirty="0" err="1" smtClean="0"/>
              <a:t>контурлық</a:t>
            </a:r>
            <a:r>
              <a:rPr lang="ru-RU" dirty="0" smtClean="0"/>
              <a:t> </a:t>
            </a:r>
            <a:r>
              <a:rPr lang="ru-RU" dirty="0" err="1" smtClean="0"/>
              <a:t>токтардың</a:t>
            </a:r>
            <a:r>
              <a:rPr lang="ru-RU" dirty="0" smtClean="0"/>
              <a:t> </a:t>
            </a:r>
            <a:r>
              <a:rPr lang="ru-RU" dirty="0" err="1"/>
              <a:t>бағытын</a:t>
            </a:r>
            <a:r>
              <a:rPr lang="ru-RU" dirty="0"/>
              <a:t> </a:t>
            </a:r>
            <a:r>
              <a:rPr lang="ru-RU" dirty="0" err="1"/>
              <a:t>көрсетеміз</a:t>
            </a:r>
            <a:r>
              <a:rPr lang="ru-RU" dirty="0"/>
              <a:t>. </a:t>
            </a:r>
            <a:r>
              <a:rPr lang="ru-RU" dirty="0" err="1" smtClean="0"/>
              <a:t>Бағытты</a:t>
            </a:r>
            <a:r>
              <a:rPr lang="ru-RU" dirty="0" smtClean="0"/>
              <a:t> </a:t>
            </a:r>
            <a:r>
              <a:rPr lang="ru-RU" dirty="0" err="1"/>
              <a:t>сағат</a:t>
            </a:r>
            <a:r>
              <a:rPr lang="ru-RU" dirty="0"/>
              <a:t> </a:t>
            </a:r>
            <a:r>
              <a:rPr lang="ru-RU" dirty="0" err="1"/>
              <a:t>тілімен</a:t>
            </a:r>
            <a:r>
              <a:rPr lang="ru-RU" dirty="0"/>
              <a:t> </a:t>
            </a:r>
            <a:r>
              <a:rPr lang="ru-RU" dirty="0" err="1" smtClean="0"/>
              <a:t>бағыттас</a:t>
            </a:r>
            <a:r>
              <a:rPr lang="ru-RU" dirty="0" smtClean="0"/>
              <a:t> </a:t>
            </a:r>
            <a:r>
              <a:rPr lang="ru-RU" dirty="0" err="1" smtClean="0"/>
              <a:t>аламыз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s://electroandi.ru/images/mkt/mk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51" y="1844824"/>
            <a:ext cx="6548976" cy="424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08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832</Words>
  <Application>Microsoft Office PowerPoint</Application>
  <PresentationFormat>Экран (4:3)</PresentationFormat>
  <Paragraphs>80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3 тақырып. Электр тізбектерін есептеу әдістері. Кирхгоф заңдарын тікелей қолдану әдісі. Контурлық ток әдісі. Түйіндік потенциалдар әдісі. Балама генератор әдісі. Қабаттасу әдісі</vt:lpstr>
      <vt:lpstr>Кирхгоф заңдарының көмегімен тармақталған электр тізбегін есептеу</vt:lpstr>
      <vt:lpstr>Презентация PowerPoint</vt:lpstr>
      <vt:lpstr>Презентация PowerPoint</vt:lpstr>
      <vt:lpstr>Контурлық ток әдісі.</vt:lpstr>
      <vt:lpstr>Теңдеулер жүйесін құрудың жалпы жоспары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Түйіндік потенциалдар әдісі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Қабаттасу әдісі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тақырып. Электр тізбектерін есептеу әдістері. Кирхгоф заңдарын тікелей қолдану әдісі. Контурлық ток әдісі. Түйіндік потенциалдар әдісі. Балама генератор әдісі. Қабаттасу әдісі</dc:title>
  <dc:creator>ASUS</dc:creator>
  <cp:lastModifiedBy>ASUS</cp:lastModifiedBy>
  <cp:revision>26</cp:revision>
  <dcterms:created xsi:type="dcterms:W3CDTF">2022-02-10T07:28:09Z</dcterms:created>
  <dcterms:modified xsi:type="dcterms:W3CDTF">2022-02-11T09:50:10Z</dcterms:modified>
</cp:coreProperties>
</file>